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1" r:id="rId3"/>
    <p:sldId id="378" r:id="rId4"/>
    <p:sldId id="352" r:id="rId5"/>
    <p:sldId id="356" r:id="rId6"/>
    <p:sldId id="357" r:id="rId7"/>
    <p:sldId id="376" r:id="rId8"/>
    <p:sldId id="379" r:id="rId9"/>
    <p:sldId id="371" r:id="rId10"/>
    <p:sldId id="377" r:id="rId11"/>
  </p:sldIdLst>
  <p:sldSz cx="9144000" cy="6858000" type="screen4x3"/>
  <p:notesSz cx="6794500" cy="99314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FF"/>
    <a:srgbClr val="FF00FF"/>
    <a:srgbClr val="FFCC66"/>
    <a:srgbClr val="FFFF66"/>
    <a:srgbClr val="FF99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60"/>
  </p:normalViewPr>
  <p:slideViewPr>
    <p:cSldViewPr>
      <p:cViewPr>
        <p:scale>
          <a:sx n="125" d="100"/>
          <a:sy n="125" d="100"/>
        </p:scale>
        <p:origin x="-78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7A2142-00B1-42D5-B26A-7F5233223035}" type="datetimeFigureOut">
              <a:rPr lang="pt-PT"/>
              <a:pPr>
                <a:defRPr/>
              </a:pPr>
              <a:t>29/12/2016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383AE2-C6FA-45E0-B8E3-961649D9F0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401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F289-A0C4-4B4B-A1BB-A97E18D0F8E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E9FCA-6BAC-4C5A-9B52-E2E4B9C0FEA6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15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0E147-DA22-47ED-9F3F-A22A9CA03B5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25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5AD47-9492-4A2E-A810-BB9C1938FF02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87BC-E85A-47F9-A1C9-089BA66E5906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D6EB-09A1-4B76-B0EC-49773E8016EA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1B5A-1221-426F-B767-77BB1FFCD0CB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8ED5-9EE8-4EAD-A117-769D9E1B24D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1B7F-C793-4D3A-BBA4-9BEB780A35F1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A751-D06C-4348-BAE2-02AF3A8426CF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93FE-1C1B-448E-8790-DF4EC0B88246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D9EA-A900-4E7E-95D4-9ABF37DB981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86AB-6DCD-455F-A78B-85CD269F9DB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4A68-58E6-432D-9AF7-72F17EA42CBC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CBED-A9DE-4707-A69D-64ECAF3DF331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9EAE-BF9D-4B28-8DCE-ED2BEBE6BC5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AD04-EEA5-4934-BDDD-41D312F7CCF7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A443-29F6-473E-B193-C955CCB69429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4888-7FED-44BD-B9CA-F3A96432596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2B8-9923-40F2-B647-703CE2478BA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CF69-8401-4EFB-9DCC-76CAC15E1EA4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1A1E-AB09-4391-8124-CEFAC76F0B3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74EC-AEBC-4B08-B1D8-F0396DFF2DFE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0080-20ED-4EAB-BBF1-49AE19DEA94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DCE5-FDEB-4EA8-8A04-1A1FA459D9D2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AC0F-4F68-4841-8CEF-94F6916A3B9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D0723-5301-4DE2-85B2-A3341E26BA23}" type="datetimeFigureOut">
              <a:rPr lang="pt-PT"/>
              <a:pPr>
                <a:defRPr/>
              </a:pPr>
              <a:t>29/12/2016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E10F5-B01E-463B-A120-C8333429A383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458909"/>
            <a:ext cx="7316854" cy="197009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Provas Finais e Provas de Equivalência à Frequência – 3º ciclo</a:t>
            </a:r>
            <a:b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pt-PT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Ano Letivo 2016 / 2017</a:t>
            </a:r>
            <a:endParaRPr lang="pt-PT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71538" y="214289"/>
            <a:ext cx="7429520" cy="78581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P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AGRUPAMENTO DE ESCOLAS ALTO DOS MOINHOS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55576" y="1844824"/>
            <a:ext cx="5759450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/>
              <a:t>Esta informação não dispensa a consulta atenta da legislação referente a este assunto, nomeadamente: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 Despacho Normativo n.º 1-F/2016 de 5 de abril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Despacho Normativo n.º 1-G/2016 de 6 de abril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 Despacho n.º </a:t>
            </a:r>
            <a:r>
              <a:rPr lang="pt-PT" dirty="0" smtClean="0"/>
              <a:t>8294-A/2016 </a:t>
            </a:r>
            <a:r>
              <a:rPr lang="pt-PT" dirty="0" smtClean="0"/>
              <a:t>de </a:t>
            </a:r>
            <a:r>
              <a:rPr lang="pt-PT" dirty="0" smtClean="0"/>
              <a:t>24 </a:t>
            </a:r>
            <a:r>
              <a:rPr lang="pt-PT" smtClean="0"/>
              <a:t>de </a:t>
            </a:r>
            <a:r>
              <a:rPr lang="pt-PT" smtClean="0"/>
              <a:t>junho</a:t>
            </a:r>
            <a:endParaRPr lang="pt-PT" dirty="0" smtClean="0"/>
          </a:p>
        </p:txBody>
      </p:sp>
      <p:pic>
        <p:nvPicPr>
          <p:cNvPr id="13315" name="Imagem 5" descr="Meio Terruginha.png"/>
          <p:cNvPicPr>
            <a:picLocks noChangeAspect="1"/>
          </p:cNvPicPr>
          <p:nvPr/>
        </p:nvPicPr>
        <p:blipFill>
          <a:blip r:embed="rId2" cstate="print"/>
          <a:srcRect l="22845" r="4742"/>
          <a:stretch>
            <a:fillRect/>
          </a:stretch>
        </p:blipFill>
        <p:spPr bwMode="auto">
          <a:xfrm>
            <a:off x="7429500" y="0"/>
            <a:ext cx="171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644008" y="6448251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548681"/>
            <a:ext cx="68407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50000"/>
              </a:lnSpc>
            </a:pPr>
            <a:r>
              <a:rPr lang="pt-PT" u="sng" dirty="0" smtClean="0"/>
              <a:t>As Provas Finais(Português ou PLNM e Matemática) do 3º ciclo realizam-se em duas fases com uma única chamada cada.</a:t>
            </a: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969" y="3570709"/>
            <a:ext cx="5667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00808"/>
            <a:ext cx="5676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6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404664"/>
            <a:ext cx="68407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50000"/>
              </a:lnSpc>
            </a:pPr>
            <a:r>
              <a:rPr lang="pt-PT" u="sng" dirty="0" smtClean="0"/>
              <a:t>A avaliação sumativa interna do final do 3º período tem como finalidades:</a:t>
            </a:r>
          </a:p>
          <a:p>
            <a:pPr indent="180975" algn="just">
              <a:lnSpc>
                <a:spcPct val="150000"/>
              </a:lnSpc>
            </a:pPr>
            <a:endParaRPr lang="pt-PT" sz="8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 Formalização da classificação correspondente à aprendizagem realizada pelo aluno ao longo do ano letivo</a:t>
            </a:r>
            <a:r>
              <a:rPr lang="pt-PT" dirty="0" smtClean="0"/>
              <a:t>;</a:t>
            </a:r>
            <a:endParaRPr lang="pt-PT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Decisão sobre transição de ano</a:t>
            </a:r>
            <a:r>
              <a:rPr lang="pt-PT" dirty="0" smtClean="0"/>
              <a:t>;</a:t>
            </a:r>
            <a:endParaRPr lang="pt-PT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 Verificação das condições de admissão à 1ª fase das provas finais</a:t>
            </a:r>
          </a:p>
          <a:p>
            <a:pPr algn="just">
              <a:lnSpc>
                <a:spcPct val="150000"/>
              </a:lnSpc>
            </a:pPr>
            <a:endParaRPr lang="pt-PT" sz="1200" dirty="0" smtClean="0"/>
          </a:p>
          <a:p>
            <a:pPr algn="just">
              <a:lnSpc>
                <a:spcPct val="150000"/>
              </a:lnSpc>
            </a:pPr>
            <a:r>
              <a:rPr lang="pt-PT" b="1" u="sng" dirty="0"/>
              <a:t> </a:t>
            </a:r>
            <a:r>
              <a:rPr lang="pt-PT" b="1" u="sng" dirty="0" smtClean="0"/>
              <a:t>A 1ª fase das Provas Finais é obrigatória para todos os </a:t>
            </a:r>
            <a:r>
              <a:rPr lang="pt-PT" b="1" u="sng" dirty="0" smtClean="0"/>
              <a:t>alunos </a:t>
            </a:r>
            <a:r>
              <a:rPr lang="pt-PT" b="1" u="sng" dirty="0" smtClean="0"/>
              <a:t>exceto para os alunos não admitidos. </a:t>
            </a:r>
            <a:r>
              <a:rPr lang="pt-PT" b="1" u="sng" dirty="0" smtClean="0"/>
              <a:t>É também obrigatória para alunos de CEF que queiram prosseguir estudos de nível secundário em cursos científico-hu</a:t>
            </a:r>
            <a:r>
              <a:rPr lang="pt-PT" b="1" u="sng" dirty="0" smtClean="0"/>
              <a:t>manísticos.</a:t>
            </a:r>
            <a:endParaRPr lang="pt-PT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/>
          <p:cNvSpPr txBox="1">
            <a:spLocks noChangeArrowheads="1"/>
          </p:cNvSpPr>
          <p:nvPr/>
        </p:nvSpPr>
        <p:spPr bwMode="auto">
          <a:xfrm>
            <a:off x="1043608" y="692697"/>
            <a:ext cx="460851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dirty="0" smtClean="0"/>
              <a:t>São considerados não admitidos à 1ª fase alunos </a:t>
            </a:r>
            <a:r>
              <a:rPr lang="pt-PT" sz="2000" dirty="0" smtClean="0"/>
              <a:t>que</a:t>
            </a:r>
            <a:r>
              <a:rPr lang="pt-PT" sz="2000" dirty="0"/>
              <a:t> </a:t>
            </a:r>
            <a:r>
              <a:rPr lang="pt-PT" sz="2000" dirty="0" smtClean="0"/>
              <a:t>tenham classificações na avaliação sumativa interna  que já não lhes permita superar as seguintes condições: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/>
              <a:t> </a:t>
            </a:r>
            <a:r>
              <a:rPr lang="pt-PT" sz="2000" dirty="0" smtClean="0"/>
              <a:t>ficarem com classificação final inferior a 3 nas disciplinas de </a:t>
            </a:r>
            <a:r>
              <a:rPr lang="pt-PT" sz="2000" dirty="0" smtClean="0"/>
              <a:t>Português </a:t>
            </a:r>
            <a:r>
              <a:rPr lang="pt-PT" sz="2000" dirty="0" smtClean="0"/>
              <a:t>e Matemática;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/>
              <a:t> </a:t>
            </a:r>
            <a:r>
              <a:rPr lang="pt-PT" sz="2000" dirty="0" smtClean="0"/>
              <a:t>ficarem com classificação final inferior a 3 em 3 ou mais disciplinas.</a:t>
            </a:r>
          </a:p>
          <a:p>
            <a:pPr algn="just"/>
            <a:endParaRPr lang="pt-PT" sz="800" dirty="0"/>
          </a:p>
          <a:p>
            <a:endParaRPr lang="pt-PT" sz="800" dirty="0"/>
          </a:p>
          <a:p>
            <a:pPr algn="just"/>
            <a:endParaRPr lang="pt-PT" sz="2000" dirty="0">
              <a:latin typeface="Calibri" pitchFamily="34" charset="0"/>
            </a:endParaRPr>
          </a:p>
          <a:p>
            <a:pPr algn="just"/>
            <a:endParaRPr lang="pt-PT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6000" y="500063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Alunos não admitidos à 1ª fase das Provas Finais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003" y="1196752"/>
            <a:ext cx="29007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86000" y="500063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2ª fase das Provas Finais de Ciclo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3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aixaDeTexto 2"/>
          <p:cNvSpPr txBox="1">
            <a:spLocks noChangeArrowheads="1"/>
          </p:cNvSpPr>
          <p:nvPr/>
        </p:nvSpPr>
        <p:spPr bwMode="auto">
          <a:xfrm>
            <a:off x="1331913" y="900113"/>
            <a:ext cx="7272337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endParaRPr lang="pt-PT" sz="500" dirty="0">
              <a:latin typeface="Calibri" pitchFamily="34" charset="0"/>
            </a:endParaRPr>
          </a:p>
          <a:p>
            <a:pPr algn="just"/>
            <a:endParaRPr lang="pt-PT" sz="2000" dirty="0" smtClean="0">
              <a:latin typeface="Calibri" pitchFamily="34" charset="0"/>
            </a:endParaRPr>
          </a:p>
          <a:p>
            <a:pPr algn="just"/>
            <a:r>
              <a:rPr lang="pt-PT" sz="2000" dirty="0" smtClean="0">
                <a:latin typeface="Calibri" pitchFamily="34" charset="0"/>
              </a:rPr>
              <a:t> A 2ª fase das Provas Finais destina-se aos alunos que:</a:t>
            </a:r>
          </a:p>
          <a:p>
            <a:pPr algn="just"/>
            <a:endParaRPr lang="pt-PT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smtClean="0">
                <a:latin typeface="Calibri" pitchFamily="34" charset="0"/>
              </a:rPr>
              <a:t>Não reúnam condições de aprovação após a realização da 1ª fase;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Calibri" pitchFamily="34" charset="0"/>
              </a:rPr>
              <a:t> Faltem à 1ª fase por motivos excecionais devidamente comprovados;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Calibri" pitchFamily="34" charset="0"/>
              </a:rPr>
              <a:t>Não tenham sido admitidos à 1º fase</a:t>
            </a:r>
          </a:p>
          <a:p>
            <a:pPr algn="just"/>
            <a:endParaRPr lang="pt-PT" sz="2000" dirty="0">
              <a:latin typeface="Calibri" pitchFamily="34" charset="0"/>
            </a:endParaRPr>
          </a:p>
          <a:p>
            <a:pPr algn="just"/>
            <a:endParaRPr lang="pt-PT" sz="2000" dirty="0" smtClean="0">
              <a:latin typeface="Calibri" pitchFamily="34" charset="0"/>
            </a:endParaRPr>
          </a:p>
          <a:p>
            <a:pPr algn="just"/>
            <a:r>
              <a:rPr lang="pt-PT" sz="2000" dirty="0" smtClean="0">
                <a:latin typeface="Calibri" pitchFamily="34" charset="0"/>
              </a:rPr>
              <a:t>Excetuando os alunos que estão a realizar a 2ª fase por terem faltado à 1ª, para todos os outros a classificação obtida na 2ª fase das Provas Finais é considerada como classificação final da respetiva  disciplina </a:t>
            </a:r>
            <a:endParaRPr lang="pt-PT" dirty="0">
              <a:latin typeface="Calibri" pitchFamily="34" charset="0"/>
            </a:endParaRPr>
          </a:p>
        </p:txBody>
      </p:sp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86000" y="500063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Provas de Equivalência à Frequência 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Imagem 2" descr="Marcador Frente 2.tif"/>
          <p:cNvPicPr>
            <a:picLocks noChangeAspect="1"/>
          </p:cNvPicPr>
          <p:nvPr/>
        </p:nvPicPr>
        <p:blipFill>
          <a:blip r:embed="rId3" cstate="print"/>
          <a:srcRect l="47073" r="8342"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2"/>
          <p:cNvSpPr txBox="1">
            <a:spLocks noChangeArrowheads="1"/>
          </p:cNvSpPr>
          <p:nvPr/>
        </p:nvSpPr>
        <p:spPr bwMode="auto">
          <a:xfrm>
            <a:off x="1476375" y="908050"/>
            <a:ext cx="6840538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dirty="0" smtClean="0">
                <a:latin typeface="Calibri" pitchFamily="34" charset="0"/>
              </a:rPr>
              <a:t>As Provas de Equivalência à Frequência realizam-se em duas fases:</a:t>
            </a:r>
          </a:p>
          <a:p>
            <a:pPr algn="just"/>
            <a:endParaRPr lang="pt-PT" sz="2000" dirty="0" smtClean="0">
              <a:latin typeface="Calibri" pitchFamily="34" charset="0"/>
            </a:endParaRPr>
          </a:p>
          <a:p>
            <a:pPr algn="just"/>
            <a:r>
              <a:rPr lang="pt-PT" sz="2000" u="sng" dirty="0" smtClean="0">
                <a:latin typeface="Calibri" pitchFamily="34" charset="0"/>
              </a:rPr>
              <a:t>1ªfase:</a:t>
            </a:r>
            <a:r>
              <a:rPr lang="pt-PT" sz="2000" dirty="0" smtClean="0">
                <a:latin typeface="Calibri" pitchFamily="34" charset="0"/>
              </a:rPr>
              <a:t> 19 a 29 de junho</a:t>
            </a:r>
          </a:p>
          <a:p>
            <a:pPr algn="just"/>
            <a:r>
              <a:rPr lang="pt-PT" sz="2000" u="sng" dirty="0" smtClean="0">
                <a:latin typeface="Calibri" pitchFamily="34" charset="0"/>
              </a:rPr>
              <a:t>2ª fase:</a:t>
            </a:r>
            <a:r>
              <a:rPr lang="pt-PT" sz="2000" dirty="0" smtClean="0">
                <a:latin typeface="Calibri" pitchFamily="34" charset="0"/>
              </a:rPr>
              <a:t> 20 a 27 de julho</a:t>
            </a:r>
          </a:p>
          <a:p>
            <a:pPr algn="just"/>
            <a:endParaRPr lang="pt-PT" sz="2000" u="sng" dirty="0" smtClean="0">
              <a:latin typeface="Calibri" pitchFamily="34" charset="0"/>
            </a:endParaRPr>
          </a:p>
          <a:p>
            <a:pPr algn="just"/>
            <a:endParaRPr lang="pt-PT" sz="2000" u="sng" dirty="0" smtClean="0">
              <a:latin typeface="Calibri" pitchFamily="34" charset="0"/>
            </a:endParaRPr>
          </a:p>
          <a:p>
            <a:pPr algn="just"/>
            <a:r>
              <a:rPr lang="pt-PT" sz="2000" u="sng" dirty="0" smtClean="0">
                <a:latin typeface="Calibri" pitchFamily="34" charset="0"/>
              </a:rPr>
              <a:t>Destinam-se a alunos autopropostos:</a:t>
            </a:r>
          </a:p>
          <a:p>
            <a:pPr algn="just"/>
            <a:endParaRPr lang="pt-PT" sz="2000" u="sng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Calibri" pitchFamily="34" charset="0"/>
              </a:rPr>
              <a:t> Fora da escolaridade obrigatória e que tenham anulado a matrícula até ao 5º dia útil do 3º período;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Calibri" pitchFamily="34" charset="0"/>
              </a:rPr>
              <a:t> Tenham ficado retidos por faltas pela aplicação do previsto na alínea b) do n.º 4 do artigo 21º da Lei n.º 51/2012 de 5 de setembro;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latin typeface="Calibri" pitchFamily="34" charset="0"/>
              </a:rPr>
              <a:t> Não reúnam condições de admissão como alunos internos para as provas finais da 1ª fase, em resultado da avaliação sumativa interna do final do 3º período.</a:t>
            </a:r>
            <a:endParaRPr lang="pt-PT" sz="2000" dirty="0">
              <a:latin typeface="Calibri" pitchFamily="34" charset="0"/>
            </a:endParaRPr>
          </a:p>
          <a:p>
            <a:pPr algn="just"/>
            <a:endParaRPr lang="pt-PT" sz="2000" dirty="0">
              <a:latin typeface="Calibri" pitchFamily="34" charset="0"/>
            </a:endParaRPr>
          </a:p>
          <a:p>
            <a:pPr algn="just"/>
            <a:endParaRPr lang="pt-PT" sz="500" dirty="0">
              <a:latin typeface="Calibri" pitchFamily="34" charset="0"/>
            </a:endParaRPr>
          </a:p>
        </p:txBody>
      </p:sp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857750" y="6350000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Marcador Frente 5"/>
          <p:cNvPicPr>
            <a:picLocks noChangeAspect="1" noChangeArrowheads="1"/>
          </p:cNvPicPr>
          <p:nvPr/>
        </p:nvPicPr>
        <p:blipFill>
          <a:blip r:embed="rId2" cstate="print"/>
          <a:srcRect l="10390" r="28445"/>
          <a:stretch>
            <a:fillRect/>
          </a:stretch>
        </p:blipFill>
        <p:spPr bwMode="auto">
          <a:xfrm>
            <a:off x="8215313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08725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1520" y="1961259"/>
            <a:ext cx="748823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Os alunos que não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sido admitidos à 1ª fase das provas finais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realizam, </a:t>
            </a:r>
            <a:r>
              <a:rPr lang="pt-PT" sz="2000" b="1" u="sng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na 1ª fase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, as provas de equivalência à frequência nas disciplinas em que não obtiveram aprovação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exceto Português e Matemática (que serão realizadas apenas na 2ª fase).</a:t>
            </a:r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>
              <a:lnSpc>
                <a:spcPct val="150000"/>
              </a:lnSpc>
            </a:pPr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 eaLnBrk="0" hangingPunct="0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 eaLnBrk="0" hangingPunct="0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 eaLnBrk="0" hangingPunct="0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 eaLnBrk="0" hangingPunct="0"/>
            <a:endParaRPr lang="pt-PT" sz="2000" dirty="0">
              <a:latin typeface="Calibri" pitchFamily="34" charset="0"/>
              <a:ea typeface="Times New Roman" pitchFamily="18" charset="0"/>
              <a:cs typeface="TimesNewRomanPSMT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620688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Provas de Equivalência à Frequência (</a:t>
            </a:r>
            <a:r>
              <a:rPr lang="pt-PT" sz="2000" b="1" cap="smal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</a:t>
            </a: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.)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Marcador Frente 5"/>
          <p:cNvPicPr>
            <a:picLocks noChangeAspect="1" noChangeArrowheads="1"/>
          </p:cNvPicPr>
          <p:nvPr/>
        </p:nvPicPr>
        <p:blipFill>
          <a:blip r:embed="rId2" cstate="print"/>
          <a:srcRect l="10390" r="28445"/>
          <a:stretch>
            <a:fillRect/>
          </a:stretch>
        </p:blipFill>
        <p:spPr bwMode="auto">
          <a:xfrm>
            <a:off x="8215313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08725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1520" y="2115146"/>
            <a:ext cx="748823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Todos os alunos autopropostos realizam as provas finais de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ciclo(Português ou PLNM e Matemática),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que valem como provas de equivalência à frequência.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Todos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os alunos autopropostos realizam também uma prova oral na disciplina de Português ou de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PLNM. Realizam-nas todos na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2ª fase exceto os alunos fora da escolaridade obrigatória que anulem a matrícula até ao 5º dia do 3º </a:t>
            </a:r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período.</a:t>
            </a:r>
            <a:endParaRPr lang="pt-PT" sz="2000" dirty="0">
              <a:latin typeface="Calibri" pitchFamily="34" charset="0"/>
              <a:ea typeface="Times New Roman" pitchFamily="18" charset="0"/>
              <a:cs typeface="TimesNewRomanPSMT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620688"/>
            <a:ext cx="6000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Provas de Equivalência à Frequência (</a:t>
            </a:r>
            <a:r>
              <a:rPr lang="pt-PT" sz="2000" b="1" cap="smal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</a:t>
            </a: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.)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Marcador Frente 5"/>
          <p:cNvPicPr>
            <a:picLocks noChangeAspect="1" noChangeArrowheads="1"/>
          </p:cNvPicPr>
          <p:nvPr/>
        </p:nvPicPr>
        <p:blipFill>
          <a:blip r:embed="rId2" cstate="print"/>
          <a:srcRect l="10390" r="28445"/>
          <a:stretch>
            <a:fillRect/>
          </a:stretch>
        </p:blipFill>
        <p:spPr bwMode="auto">
          <a:xfrm>
            <a:off x="8215313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4356100" y="6308725"/>
            <a:ext cx="42862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>
                <a:solidFill>
                  <a:srgbClr val="898989"/>
                </a:solidFill>
                <a:cs typeface="Arial" charset="0"/>
              </a:rPr>
              <a:t>Agrupamento Alto dos Moinhos - Ano letivo 2016/17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270" name="CaixaDeTexto 2"/>
          <p:cNvSpPr txBox="1">
            <a:spLocks noChangeArrowheads="1"/>
          </p:cNvSpPr>
          <p:nvPr/>
        </p:nvSpPr>
        <p:spPr bwMode="auto">
          <a:xfrm>
            <a:off x="395288" y="333375"/>
            <a:ext cx="6913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Provas de Equivalência à Frequência (</a:t>
            </a:r>
            <a:r>
              <a:rPr lang="pt-PT" sz="2000" b="1" cap="smal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pt-PT" sz="2000" b="1" cap="sm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pt-PT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417776"/>
            <a:ext cx="68405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 sz="5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endParaRPr lang="pt-PT" sz="5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endParaRPr lang="pt-PT" sz="5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endParaRPr lang="pt-PT" sz="500" dirty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/>
            <a:r>
              <a:rPr lang="pt-PT" sz="2000" u="sng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Os alunos podem inscrever-se e realizar, na 2ª fase, as provas de equivalência à frequência podendo optar por realizar apenas as provas de equivalência à frequência de disciplinas com classificação inferior a 3 que lhes permitam reunir as condições de aprovação estabelecidas para o final do ciclo.</a:t>
            </a:r>
            <a:r>
              <a:rPr lang="pt-PT" sz="2000" b="1" dirty="0">
                <a:latin typeface="Calibri" pitchFamily="34" charset="0"/>
                <a:ea typeface="Times New Roman" pitchFamily="18" charset="0"/>
                <a:cs typeface="TimesNewRomanPSMT" charset="0"/>
              </a:rPr>
              <a:t> </a:t>
            </a:r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/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 Nas provas de equivalência à frequência constituídas por um único tipo de prova, a classificação final de cada disciplina é a obtida nas provas realizadas, expressa na escala percentual de 0 a 100, convertida na escala de 1 a 5.</a:t>
            </a:r>
          </a:p>
          <a:p>
            <a:pPr algn="just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/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 Nas provas de equivalência à frequência constituídas por duas componentes (escrita, oral ou prática), a classificação final da disciplina corresponde à média aritmética simples, arredondada às unidades, das duas componentes expressas em escala percentual de 0 a 100, convertida na escala de 1 a 5.</a:t>
            </a:r>
          </a:p>
          <a:p>
            <a:pPr algn="just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/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endParaRPr lang="pt-PT" sz="2000" dirty="0" smtClean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r>
              <a:rPr lang="pt-PT" sz="20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 </a:t>
            </a:r>
            <a:endParaRPr lang="pt-PT" sz="2000" dirty="0">
              <a:latin typeface="Calibri" pitchFamily="34" charset="0"/>
              <a:ea typeface="Times New Roman" pitchFamily="18" charset="0"/>
              <a:cs typeface="TimesNewRomanPSMT" charset="0"/>
            </a:endParaRPr>
          </a:p>
          <a:p>
            <a:pPr algn="just" eaLnBrk="0" hangingPunct="0"/>
            <a:endParaRPr lang="pt-PT" sz="2000" dirty="0">
              <a:latin typeface="Calibri" pitchFamily="34" charset="0"/>
              <a:ea typeface="Times New Roman" pitchFamily="18" charset="0"/>
              <a:cs typeface="TimesNewRomanPS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680</Words>
  <Application>Microsoft Office PowerPoint</Application>
  <PresentationFormat>Apresentação no Ecrã (4:3)</PresentationFormat>
  <Paragraphs>93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Provas Finais e Provas de Equivalência à Frequência – 3º ciclo Ano Letivo 2016 / 2017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Principal</dc:creator>
  <cp:lastModifiedBy>Ana</cp:lastModifiedBy>
  <cp:revision>377</cp:revision>
  <cp:lastPrinted>2013-09-02T09:52:29Z</cp:lastPrinted>
  <dcterms:created xsi:type="dcterms:W3CDTF">2010-05-17T18:00:21Z</dcterms:created>
  <dcterms:modified xsi:type="dcterms:W3CDTF">2016-12-29T21:19:09Z</dcterms:modified>
</cp:coreProperties>
</file>