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78" r:id="rId3"/>
    <p:sldId id="380" r:id="rId4"/>
    <p:sldId id="381" r:id="rId5"/>
    <p:sldId id="351" r:id="rId6"/>
    <p:sldId id="377" r:id="rId7"/>
  </p:sldIdLst>
  <p:sldSz cx="9144000" cy="6858000" type="screen4x3"/>
  <p:notesSz cx="6794500" cy="99314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CCFF"/>
    <a:srgbClr val="FF00FF"/>
    <a:srgbClr val="FFCC66"/>
    <a:srgbClr val="FFFF66"/>
    <a:srgbClr val="FF99FF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Destaqu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5" autoAdjust="0"/>
    <p:restoredTop sz="94660"/>
  </p:normalViewPr>
  <p:slideViewPr>
    <p:cSldViewPr>
      <p:cViewPr>
        <p:scale>
          <a:sx n="100" d="100"/>
          <a:sy n="100" d="100"/>
        </p:scale>
        <p:origin x="-4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7A2142-00B1-42D5-B26A-7F5233223035}" type="datetimeFigureOut">
              <a:rPr lang="pt-PT"/>
              <a:pPr>
                <a:defRPr/>
              </a:pPr>
              <a:t>29/12/2016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383AE2-C6FA-45E0-B8E3-961649D9F05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740123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CF289-A0C4-4B4B-A1BB-A97E18D0F8E3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P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CF289-A0C4-4B4B-A1BB-A97E18D0F8E3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PT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CF289-A0C4-4B4B-A1BB-A97E18D0F8E3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PT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CF289-A0C4-4B4B-A1BB-A97E18D0F8E3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P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D87BC-E85A-47F9-A1C9-089BA66E5906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D6EB-09A1-4B76-B0EC-49773E8016EA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51B5A-1221-426F-B767-77BB1FFCD0CB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8ED5-9EE8-4EAD-A117-769D9E1B24D5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A1B7F-C793-4D3A-BBA4-9BEB780A35F1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A751-D06C-4348-BAE2-02AF3A8426CF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493FE-1C1B-448E-8790-DF4EC0B88246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D9EA-A900-4E7E-95D4-9ABF37DB9814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B86AB-6DCD-455F-A78B-85CD269F9DB3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D4A68-58E6-432D-9AF7-72F17EA42CBC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FCBED-A9DE-4707-A69D-64ECAF3DF331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9EAE-BF9D-4B28-8DCE-ED2BEBE6BC52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AD04-EEA5-4934-BDDD-41D312F7CCF7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A443-29F6-473E-B193-C955CCB69429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84888-7FED-44BD-B9CA-F3A964325963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C2B8-9923-40F2-B647-703CE2478BA2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BCF69-8401-4EFB-9DCC-76CAC15E1EA4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1A1E-AB09-4391-8124-CEFAC76F0B36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74EC-AEBC-4B08-B1D8-F0396DFF2DFE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0080-20ED-4EAB-BBF1-49AE19DEA948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DCE5-FDEB-4EA8-8A04-1A1FA459D9D2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AC0F-4F68-4841-8CEF-94F6916A3B93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CD0723-5301-4DE2-85B2-A3341E26BA23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E10F5-B01E-463B-A120-C8333429A383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458909"/>
            <a:ext cx="7316854" cy="197009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Provas </a:t>
            </a:r>
            <a:r>
              <a:rPr lang="pt-PT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de Aferição </a:t>
            </a:r>
            <a:r>
              <a:rPr lang="pt-PT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PT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pt-PT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Ano Letivo 2016 / 2017</a:t>
            </a:r>
            <a:endParaRPr lang="pt-PT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71538" y="214289"/>
            <a:ext cx="7429520" cy="785819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PT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AGRUPAMENTO DE ESCOLAS ALTO DOS MOINHOS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4857750" y="6350000"/>
            <a:ext cx="42862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>
                <a:solidFill>
                  <a:srgbClr val="898989"/>
                </a:solidFill>
                <a:cs typeface="Arial" charset="0"/>
              </a:rPr>
              <a:t>Agrupamento Alto dos Moinhos - Ano letivo 2016/17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076" name="Imagem 2" descr="Marcador Frente 2.tif"/>
          <p:cNvPicPr>
            <a:picLocks noChangeAspect="1"/>
          </p:cNvPicPr>
          <p:nvPr/>
        </p:nvPicPr>
        <p:blipFill>
          <a:blip r:embed="rId3" cstate="print"/>
          <a:srcRect l="47073" r="8342"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547664" y="404664"/>
            <a:ext cx="684076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lnSpc>
                <a:spcPct val="150000"/>
              </a:lnSpc>
            </a:pPr>
            <a:endParaRPr lang="pt-PT" u="sng" dirty="0" smtClean="0"/>
          </a:p>
          <a:p>
            <a:pPr indent="180975" algn="just">
              <a:lnSpc>
                <a:spcPct val="150000"/>
              </a:lnSpc>
            </a:pPr>
            <a:r>
              <a:rPr lang="pt-PT" u="sng" dirty="0" smtClean="0"/>
              <a:t>As provas de aferição a realizar no </a:t>
            </a:r>
            <a:r>
              <a:rPr lang="pt-PT" u="sng" dirty="0" smtClean="0"/>
              <a:t>final do </a:t>
            </a:r>
            <a:r>
              <a:rPr lang="pt-PT" u="sng" dirty="0" smtClean="0"/>
              <a:t>2º, 5º e 8º anos de escolaridade têm </a:t>
            </a:r>
            <a:r>
              <a:rPr lang="pt-PT" u="sng" dirty="0" smtClean="0"/>
              <a:t>como finalidades</a:t>
            </a:r>
            <a:r>
              <a:rPr lang="pt-PT" u="sng" dirty="0" smtClean="0"/>
              <a:t>:</a:t>
            </a:r>
          </a:p>
          <a:p>
            <a:pPr indent="180975" algn="just">
              <a:lnSpc>
                <a:spcPct val="150000"/>
              </a:lnSpc>
            </a:pPr>
            <a:endParaRPr lang="pt-PT" sz="800" u="sng" dirty="0" smtClean="0"/>
          </a:p>
          <a:p>
            <a:pPr indent="180975" algn="just">
              <a:lnSpc>
                <a:spcPct val="150000"/>
              </a:lnSpc>
            </a:pPr>
            <a:endParaRPr lang="pt-PT" sz="8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/>
              <a:t> </a:t>
            </a:r>
            <a:r>
              <a:rPr lang="pt-PT" dirty="0" smtClean="0"/>
              <a:t>Acompanhar o desenvolvimento do currículo, nas diferentes áreas, providenciando informação regular ao sistema educativo;</a:t>
            </a:r>
            <a:endParaRPr lang="pt-PT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/>
              <a:t>Fornecer informações detalhadas acerca do desempenho dos alunos à escola, aos professores, aos encarregados de educação e aos próprios alunos</a:t>
            </a:r>
            <a:r>
              <a:rPr lang="pt-PT" dirty="0" smtClean="0"/>
              <a:t>;</a:t>
            </a:r>
            <a:endParaRPr lang="pt-PT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/>
              <a:t> </a:t>
            </a:r>
            <a:r>
              <a:rPr lang="pt-PT" dirty="0" smtClean="0"/>
              <a:t>Potenciar uma intervenção pedagógica atempada, dirigida às dificuldades identificadas para cada aluno.</a:t>
            </a:r>
            <a:endParaRPr lang="pt-PT" dirty="0" smtClean="0"/>
          </a:p>
          <a:p>
            <a:pPr algn="just">
              <a:lnSpc>
                <a:spcPct val="150000"/>
              </a:lnSpc>
            </a:pPr>
            <a:endParaRPr lang="pt-PT" sz="1200" dirty="0" smtClean="0"/>
          </a:p>
          <a:p>
            <a:pPr algn="just">
              <a:lnSpc>
                <a:spcPct val="150000"/>
              </a:lnSpc>
            </a:pPr>
            <a:r>
              <a:rPr lang="pt-PT" b="1" u="sng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4857750" y="6350000"/>
            <a:ext cx="42862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>
                <a:solidFill>
                  <a:srgbClr val="898989"/>
                </a:solidFill>
                <a:cs typeface="Arial" charset="0"/>
              </a:rPr>
              <a:t>Agrupamento Alto dos Moinhos - Ano letivo 2016/17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076" name="Imagem 2" descr="Marcador Frente 2.tif"/>
          <p:cNvPicPr>
            <a:picLocks noChangeAspect="1"/>
          </p:cNvPicPr>
          <p:nvPr/>
        </p:nvPicPr>
        <p:blipFill>
          <a:blip r:embed="rId3" cstate="print"/>
          <a:srcRect l="47073" r="8342"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547664" y="908720"/>
            <a:ext cx="68407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lnSpc>
                <a:spcPct val="150000"/>
              </a:lnSpc>
            </a:pPr>
            <a:endParaRPr lang="pt-PT" sz="800" dirty="0" smtClean="0"/>
          </a:p>
          <a:p>
            <a:pPr algn="just">
              <a:lnSpc>
                <a:spcPct val="150000"/>
              </a:lnSpc>
            </a:pPr>
            <a:r>
              <a:rPr lang="pt-PT" dirty="0" smtClean="0"/>
              <a:t>As provas de aferição são de aplicação universal e de </a:t>
            </a:r>
            <a:r>
              <a:rPr lang="pt-PT" u="sng" dirty="0" smtClean="0"/>
              <a:t>realização obrigatória</a:t>
            </a:r>
            <a:r>
              <a:rPr lang="pt-PT" dirty="0" smtClean="0"/>
              <a:t> para todos os alunos do ensino básico, numa única fase, nos 2º, 5º e 8º anos de escolaridade.</a:t>
            </a:r>
          </a:p>
          <a:p>
            <a:pPr algn="just">
              <a:lnSpc>
                <a:spcPct val="150000"/>
              </a:lnSpc>
            </a:pPr>
            <a:endParaRPr lang="pt-PT" dirty="0" smtClean="0"/>
          </a:p>
          <a:p>
            <a:pPr algn="just">
              <a:lnSpc>
                <a:spcPct val="150000"/>
              </a:lnSpc>
            </a:pPr>
            <a:endParaRPr lang="pt-PT" dirty="0" smtClean="0"/>
          </a:p>
          <a:p>
            <a:pPr algn="just">
              <a:lnSpc>
                <a:spcPct val="150000"/>
              </a:lnSpc>
            </a:pPr>
            <a:r>
              <a:rPr lang="pt-PT" dirty="0" smtClean="0"/>
              <a:t>As provas de aferição dão origem a informação descritiva sobre o desempenho do aluno, a inscrever na ficha individual do aluno.</a:t>
            </a:r>
            <a:endParaRPr lang="pt-PT" dirty="0" smtClean="0"/>
          </a:p>
          <a:p>
            <a:pPr algn="just">
              <a:lnSpc>
                <a:spcPct val="150000"/>
              </a:lnSpc>
            </a:pPr>
            <a:r>
              <a:rPr lang="pt-PT" b="1" u="sng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4857750" y="6350000"/>
            <a:ext cx="42862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>
                <a:solidFill>
                  <a:srgbClr val="898989"/>
                </a:solidFill>
                <a:cs typeface="Arial" charset="0"/>
              </a:rPr>
              <a:t>Agrupamento Alto dos Moinhos - Ano letivo 2016/17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076" name="Imagem 2" descr="Marcador Frente 2.tif"/>
          <p:cNvPicPr>
            <a:picLocks noChangeAspect="1"/>
          </p:cNvPicPr>
          <p:nvPr/>
        </p:nvPicPr>
        <p:blipFill>
          <a:blip r:embed="rId3" cstate="print"/>
          <a:srcRect l="47073" r="8342"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547664" y="908720"/>
            <a:ext cx="684076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lnSpc>
                <a:spcPct val="150000"/>
              </a:lnSpc>
            </a:pPr>
            <a:endParaRPr lang="pt-PT" sz="800" dirty="0" smtClean="0"/>
          </a:p>
          <a:p>
            <a:pPr algn="just">
              <a:lnSpc>
                <a:spcPct val="150000"/>
              </a:lnSpc>
            </a:pPr>
            <a:r>
              <a:rPr lang="pt-PT" dirty="0" smtClean="0"/>
              <a:t>Os resultados e desempenhos dos alunos são inscritos na ficha individual do aluno e transmitidos à escola, aos próprios alunos e aos encarregados de educação.</a:t>
            </a:r>
          </a:p>
          <a:p>
            <a:pPr algn="just">
              <a:lnSpc>
                <a:spcPct val="150000"/>
              </a:lnSpc>
            </a:pPr>
            <a:endParaRPr lang="pt-PT" dirty="0" smtClean="0"/>
          </a:p>
          <a:p>
            <a:pPr algn="just">
              <a:lnSpc>
                <a:spcPct val="150000"/>
              </a:lnSpc>
            </a:pPr>
            <a:endParaRPr lang="pt-PT" dirty="0" smtClean="0"/>
          </a:p>
          <a:p>
            <a:pPr algn="just">
              <a:lnSpc>
                <a:spcPct val="150000"/>
              </a:lnSpc>
            </a:pPr>
            <a:r>
              <a:rPr lang="pt-PT" dirty="0" smtClean="0"/>
              <a:t>A referida ficha contém a caracterização do desempenho do aluno, considerando os parâmetros relevantes de cada uma das disciplinas e domínios avaliados. </a:t>
            </a:r>
            <a:endParaRPr lang="pt-PT" dirty="0" smtClean="0"/>
          </a:p>
          <a:p>
            <a:pPr algn="just">
              <a:lnSpc>
                <a:spcPct val="150000"/>
              </a:lnSpc>
            </a:pPr>
            <a:r>
              <a:rPr lang="pt-PT" b="1" u="sng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4644008" y="6448251"/>
            <a:ext cx="42862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>
                <a:solidFill>
                  <a:srgbClr val="898989"/>
                </a:solidFill>
                <a:cs typeface="Arial" charset="0"/>
              </a:rPr>
              <a:t>Agrupamento Alto dos Moinhos - Ano letivo 2016/17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076" name="Imagem 2" descr="Marcador Frente 2.tif"/>
          <p:cNvPicPr>
            <a:picLocks noChangeAspect="1"/>
          </p:cNvPicPr>
          <p:nvPr/>
        </p:nvPicPr>
        <p:blipFill>
          <a:blip r:embed="rId3" cstate="print"/>
          <a:srcRect l="47073" r="8342"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547664" y="548681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>
              <a:lnSpc>
                <a:spcPct val="150000"/>
              </a:lnSpc>
            </a:pPr>
            <a:r>
              <a:rPr lang="pt-PT" u="sng" dirty="0" smtClean="0"/>
              <a:t>Datas e disciplinas das Provas de Aferição no 5º e 8º anos</a:t>
            </a:r>
            <a:endParaRPr lang="pt-PT" dirty="0" smtClean="0"/>
          </a:p>
          <a:p>
            <a:pPr algn="just">
              <a:lnSpc>
                <a:spcPct val="150000"/>
              </a:lnSpc>
            </a:pPr>
            <a:endParaRPr lang="pt-PT" dirty="0"/>
          </a:p>
          <a:p>
            <a:pPr algn="just">
              <a:lnSpc>
                <a:spcPct val="150000"/>
              </a:lnSpc>
            </a:pPr>
            <a:endParaRPr lang="pt-PT" dirty="0" smtClean="0"/>
          </a:p>
          <a:p>
            <a:pPr algn="just">
              <a:lnSpc>
                <a:spcPct val="150000"/>
              </a:lnSpc>
            </a:pPr>
            <a:endParaRPr lang="pt-PT" dirty="0"/>
          </a:p>
          <a:p>
            <a:pPr algn="just">
              <a:lnSpc>
                <a:spcPct val="150000"/>
              </a:lnSpc>
            </a:pPr>
            <a:endParaRPr lang="pt-PT" dirty="0" smtClean="0"/>
          </a:p>
          <a:p>
            <a:pPr algn="just">
              <a:lnSpc>
                <a:spcPct val="150000"/>
              </a:lnSpc>
            </a:pPr>
            <a:endParaRPr lang="pt-P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196752"/>
            <a:ext cx="4991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752056"/>
            <a:ext cx="4991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755576" y="1268760"/>
            <a:ext cx="5759450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 smtClean="0"/>
              <a:t>Esta informação não dispensa a consulta atenta da legislação referente a este assunto, nomeadamente: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dirty="0" smtClean="0"/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 Despacho Normativo n.º 1-F/2016 de 5 de abril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Despacho Normativo n.º 1-G/2016 de 6 de abril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 Despacho n.º 8294-A/2016 de 24 de </a:t>
            </a:r>
            <a:r>
              <a:rPr lang="pt-PT" dirty="0" smtClean="0"/>
              <a:t>junho alterado pela Declaração de Retificação n.º1125/2016 de 18 de novembro</a:t>
            </a:r>
            <a:endParaRPr lang="pt-PT" dirty="0" smtClean="0"/>
          </a:p>
        </p:txBody>
      </p:sp>
      <p:pic>
        <p:nvPicPr>
          <p:cNvPr id="13315" name="Imagem 5" descr="Meio Terruginha.png"/>
          <p:cNvPicPr>
            <a:picLocks noChangeAspect="1"/>
          </p:cNvPicPr>
          <p:nvPr/>
        </p:nvPicPr>
        <p:blipFill>
          <a:blip r:embed="rId2" cstate="print"/>
          <a:srcRect l="22845" r="4742"/>
          <a:stretch>
            <a:fillRect/>
          </a:stretch>
        </p:blipFill>
        <p:spPr bwMode="auto">
          <a:xfrm>
            <a:off x="7429500" y="0"/>
            <a:ext cx="1714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296</Words>
  <Application>Microsoft Office PowerPoint</Application>
  <PresentationFormat>Apresentação no Ecrã (4:3)</PresentationFormat>
  <Paragraphs>46</Paragraphs>
  <Slides>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Provas de Aferição  Ano Letivo 2016 / 2017</vt:lpstr>
      <vt:lpstr>Diapositivo 2</vt:lpstr>
      <vt:lpstr>Diapositivo 3</vt:lpstr>
      <vt:lpstr>Diapositivo 4</vt:lpstr>
      <vt:lpstr>Diapositivo 5</vt:lpstr>
      <vt:lpstr>Diapositivo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Principal</dc:creator>
  <cp:lastModifiedBy>Ana</cp:lastModifiedBy>
  <cp:revision>387</cp:revision>
  <cp:lastPrinted>2013-09-02T09:52:29Z</cp:lastPrinted>
  <dcterms:created xsi:type="dcterms:W3CDTF">2010-05-17T18:00:21Z</dcterms:created>
  <dcterms:modified xsi:type="dcterms:W3CDTF">2016-12-29T22:09:29Z</dcterms:modified>
</cp:coreProperties>
</file>